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5" r:id="rId2"/>
    <p:sldId id="257" r:id="rId3"/>
    <p:sldId id="258" r:id="rId4"/>
    <p:sldId id="264" r:id="rId5"/>
    <p:sldId id="266" r:id="rId6"/>
    <p:sldId id="267" r:id="rId7"/>
    <p:sldId id="268" r:id="rId8"/>
    <p:sldId id="270" r:id="rId9"/>
    <p:sldId id="271" r:id="rId10"/>
    <p:sldId id="269" r:id="rId11"/>
    <p:sldId id="272" r:id="rId12"/>
    <p:sldId id="273" r:id="rId13"/>
    <p:sldId id="274" r:id="rId14"/>
    <p:sldId id="276" r:id="rId15"/>
    <p:sldId id="275" r:id="rId16"/>
    <p:sldId id="277" r:id="rId17"/>
    <p:sldId id="278" r:id="rId18"/>
    <p:sldId id="279" r:id="rId19"/>
    <p:sldId id="25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9DD91-D0A6-4661-9EA2-7E1C042B32F6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1B5D5-7497-41BA-9E95-DC2648346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063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A1B5D5-7497-41BA-9E95-DC26483466E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133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A1B5D5-7497-41BA-9E95-DC26483466E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133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gradFill rotWithShape="1">
          <a:gsLst>
            <a:gs pos="0">
              <a:srgbClr val="BD922A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BE4AE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Мои документы\Фоны из интернета, Картинки фотошопа\0_680f0_d8c1196d_XL.jpe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72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Мои документы\Мои рисунки\Картинки без фона к презентациям\6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5" y="3357563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Мои документы\Мои рисунки\Картинки без фона к презентациям\6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63" y="2500313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Мои документы\Мои рисунки\Картинки без фона к презентациям\6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38" y="3286125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Мои документы\Мои рисунки\Картинки без фона к презентациям\6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2928938"/>
            <a:ext cx="295275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:\Мои документы\МОРОЗОВА Н.Т\ЛИТЕРАТУРА 5 класс\Тургенев. Муму\gogolpage6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214290"/>
            <a:ext cx="3197693" cy="4103706"/>
          </a:xfrm>
          <a:prstGeom prst="ellipse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8915A-2BAD-4421-83AC-275B15043A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63F2D-9CB5-44F6-8564-505709758E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7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Мои документы\Фоны из интернета, Картинки фотошопа\0_4dd38_fb219b58_L.jpe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Мои документы\Мои рисунки\Картинки без фона к презентациям\0_7fd67_99da7e4_M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500" y="4714875"/>
            <a:ext cx="122555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1ABFC-20D9-4E12-B61D-E2AC166D93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AA6F0-D32A-45D7-A3F3-81402467A0F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86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Мои документы\Фоны из интернета, Картинки фотошопа\0_4dd38_fb219b58_L.jpe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Мои документы\Мои рисунки\Картинки без фона к презентациям\0_7fd67_99da7e4_M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625" y="4572000"/>
            <a:ext cx="144303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Мои документы\Мои рисунки\Картинки без фона к презентациям\4bfd25a75e5a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8612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90ADA-A92E-47AD-AB8A-636F12FB7AF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96A6E-AA98-43E2-97CF-72D86A3694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05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Мои документы\Фоны из интернета, Картинки фотошопа\0_4dd38_fb219b58_L.jpe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C:\Мои документы\Мои рисунки\Картинки без фона к презентациям\0_7c39f_20697c3b_S.jpg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2860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F4B9F-83FD-4B96-9208-42395D5B55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CE7EB-DFF9-4032-A277-B538245D478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124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Мои документы\Фоны из интернета, Картинки фотошопа\0_4dd38_fb219b58_L.jpe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Мои документы\Мои рисунки\Картинки без фона к презентациям\6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857500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Мои документы\Мои рисунки\Картинки без фона к презентациям\6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286000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Мои документы\Мои рисунки\Картинки без фона к презентациям\6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3500438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502F0-74BD-42C6-B62B-8BC5377947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2D93D-AD5A-41A7-91AC-7952D67F442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88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9C87EA-4F2A-4AC4-8DB3-43631B4AC87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C3BF73-6E98-4E26-A434-C5CC4F9326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78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g"/><Relationship Id="rId5" Type="http://schemas.openxmlformats.org/officeDocument/2006/relationships/image" Target="../media/image17.jpeg"/><Relationship Id="rId10" Type="http://schemas.openxmlformats.org/officeDocument/2006/relationships/image" Target="../media/image22.jp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bibl_belinskogo" TargetMode="Externa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rdb-nn.ru/index/s_imenem_belinskogo/0-44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crdb-nn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8" y="3796243"/>
            <a:ext cx="1932464" cy="2605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14729" y="268940"/>
            <a:ext cx="75249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казённое учреждение культуры «Централизованная библиотечная система»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Московского района г. Нижнего Новгорода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Центральная районная детская библиотека им. В.Г. Белинского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D:\Мои Рисунки\Эмблемы, логотипы\ЦРДБ им. В.Г. Белинского\Рисунок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8" y="172229"/>
            <a:ext cx="780336" cy="78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43608" y="1844824"/>
            <a:ext cx="66967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«Белинский был и остаётся великим мыслителем, вне зависимости от моды на него»</a:t>
            </a:r>
          </a:p>
          <a:p>
            <a:pPr>
              <a:defRPr/>
            </a:pP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  <a:p>
            <a:pPr algn="r"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Н.В. Кутузов, </a:t>
            </a:r>
          </a:p>
          <a:p>
            <a:pPr algn="r"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народный артист СССР</a:t>
            </a:r>
          </a:p>
        </p:txBody>
      </p:sp>
    </p:spTree>
    <p:extLst>
      <p:ext uri="{BB962C8B-B14F-4D97-AF65-F5344CB8AC3E}">
        <p14:creationId xmlns:p14="http://schemas.microsoft.com/office/powerpoint/2010/main" val="5921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869160"/>
            <a:ext cx="1403648" cy="18922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14729" y="268940"/>
            <a:ext cx="75249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казённое учреждение культуры «Централизованная библиотечная система»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Московского района г. Нижнего Новгорода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Центральная районная детская библиотека им. В.Г. Белинского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5828" y="1412776"/>
            <a:ext cx="72889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«Нас объединило имя»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2505670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(из опыта работы ЦРДБ им. В.Г. Белинского МКУК ЦБС Московского района г. Нижнего Новгорода»)</a:t>
            </a:r>
          </a:p>
        </p:txBody>
      </p:sp>
      <p:pic>
        <p:nvPicPr>
          <p:cNvPr id="1026" name="Picture 2" descr="D:\Мои Рисунки\Эмблемы, логотипы\ЦРДБ им. В.Г. Белинского\Рисунок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8" y="172229"/>
            <a:ext cx="780336" cy="78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20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«Нас объединило имя…»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484784"/>
            <a:ext cx="3526867" cy="4896544"/>
          </a:xfrm>
          <a:prstGeom prst="rect">
            <a:avLst/>
          </a:prstGeom>
        </p:spPr>
      </p:pic>
      <p:pic>
        <p:nvPicPr>
          <p:cNvPr id="4" name="Picture 3" descr="\\Komp4\d\Белинский\Рисунок Левченко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13470">
            <a:off x="7599013" y="5243515"/>
            <a:ext cx="404533" cy="55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\\Komp4\d\Белинский\Рисунок Левченко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13470">
            <a:off x="7440769" y="4139919"/>
            <a:ext cx="404533" cy="55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40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«Родовое дерево семьи В.Г. Белинского»</a:t>
            </a:r>
          </a:p>
        </p:txBody>
      </p:sp>
      <p:pic>
        <p:nvPicPr>
          <p:cNvPr id="4" name="Picture 2" descr="F:\CD Белинский\images\rod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1292264"/>
            <a:ext cx="3528392" cy="5004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93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Мемориальный уголок 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«Неистовый правдоискатель»</a:t>
            </a:r>
          </a:p>
        </p:txBody>
      </p:sp>
      <p:pic>
        <p:nvPicPr>
          <p:cNvPr id="2050" name="Picture 2" descr="D:\Библиотека\Белинский 200лет\Мемориальный уголок Неистовый правдоискатель.Фото\Мемориальный уголо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484783"/>
            <a:ext cx="5904656" cy="5028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Библиотека\Белинский 200лет\Мемориальный уголок Неистовый правдоискатель.Фото\ugolok_kabin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550" y="1477962"/>
            <a:ext cx="6713722" cy="5035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Библиотека\Белинский 200лет\Мемориальный уголок Неистовый правдоискатель.Фото\rabota_solovova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076" y="1363732"/>
            <a:ext cx="3414118" cy="5385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Библиотека\Белинский 200лет\письмо Бел.Гоголю1847-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0668" y="1382276"/>
            <a:ext cx="3299604" cy="5348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Библиотека\Белинский 200лет\Мемориальный уголок Неистовый правдоискатель.Фото\Вокруг Белинского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076" y="1322075"/>
            <a:ext cx="7139195" cy="5408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Библиотека\Белинский 200лет\Мемориальный уголок Неистовый правдоискатель.Фото\P106069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076" y="1333510"/>
            <a:ext cx="7099609" cy="5324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Библиотека\Белинский 200лет\Мемориальный уголок Неистовый правдоискатель.Фото\Экскурсии по мемориальному уголку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92" y="1325632"/>
            <a:ext cx="7129712" cy="5347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Библиотека\Белинский 200лет\Мемориальный уголок Неистовый правдоискатель.Фото\Фото на память_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740" y="1305815"/>
            <a:ext cx="7138907" cy="5354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147" y="1284653"/>
            <a:ext cx="7174932" cy="5381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892" y="1286734"/>
            <a:ext cx="7224217" cy="5418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592" y="1181502"/>
            <a:ext cx="6084041" cy="5549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155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734" y="0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Опрос «Чьё имя носит библиотека?»</a:t>
            </a:r>
            <a:endParaRPr lang="ru-RU" sz="3200" dirty="0"/>
          </a:p>
        </p:txBody>
      </p:sp>
      <p:pic>
        <p:nvPicPr>
          <p:cNvPr id="3074" name="Picture 2" descr="Опрос читател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4267200" cy="320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Опрос читател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3428999"/>
            <a:ext cx="4267200" cy="320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29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734" y="0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Книжные выставки</a:t>
            </a:r>
            <a:endParaRPr lang="ru-RU" sz="3200" dirty="0"/>
          </a:p>
        </p:txBody>
      </p:sp>
      <p:pic>
        <p:nvPicPr>
          <p:cNvPr id="6146" name="Picture 2" descr="D:\Библиотека\Белинский 200лет\Стенд Его имя носит наша библиотека\Стен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995805"/>
            <a:ext cx="4104456" cy="3076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rdb-nn.ru/Foto/Belinskiy/vystavka_truzhenik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996952"/>
            <a:ext cx="2422472" cy="3488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Библиотека\Белинский 200лет\Выставки\Его имя носит наша библиотека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9" y="2946213"/>
            <a:ext cx="2449544" cy="3651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95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0"/>
            <a:ext cx="8229600" cy="764704"/>
          </a:xfrm>
        </p:spPr>
        <p:txBody>
          <a:bodyPr/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Библиографические пособия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Picture 3" descr="\\Komp4\d\Белинский\Рисунок Левченко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13470">
            <a:off x="7599013" y="5243515"/>
            <a:ext cx="404533" cy="55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\\Komp4\d\Белинский\Рисунок Левченко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13470">
            <a:off x="7440769" y="4139919"/>
            <a:ext cx="404533" cy="55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D:\Мои Рисунки\Титульные листы документов\Пособия\Сети Белинского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35" y="764704"/>
            <a:ext cx="2053574" cy="288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Мои Рисунки\Титульные листы документов\Пособия\Белинский.Список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833072"/>
            <a:ext cx="2110473" cy="281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Мои Рисунки\Титульные листы документов\Пособия\Белинский.Мудрые мысли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833073"/>
            <a:ext cx="1487580" cy="281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Мои Рисунки\Титульные листы документов\Пособия\Б-ки Белинского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7775" y="842134"/>
            <a:ext cx="2006076" cy="280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D:\Библиотека\Белинский 200лет\Флаеры белинки\Флаеры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4293096"/>
            <a:ext cx="2719871" cy="203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Библиотека\Белинский 200лет\Флаеры белинки\10 белинок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35" y="3849601"/>
            <a:ext cx="3536752" cy="134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Библиотека\Белинский 200лет\Флаеры белинки\оборот 10 белинок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52" y="5313047"/>
            <a:ext cx="3516536" cy="138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01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94" y="116632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Кроссворд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218" name="Picture 2" descr="D:\Библиотека\Белинский 200лет\Кроссворды\Пустой кроссворд.bmp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356113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Библиотека\Белинский 200лет\Кроссворды\Заполненный кроссворд.bmp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1124744"/>
            <a:ext cx="356113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Komp4\d\Белинский\Рисунок Левченко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13470">
            <a:off x="7440769" y="4139919"/>
            <a:ext cx="404533" cy="55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\\Komp4\d\Белинский\Рисунок Левченко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13470">
            <a:off x="7521430" y="5292048"/>
            <a:ext cx="404533" cy="55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33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Радио встречи</a:t>
            </a:r>
            <a:b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«Известный и неизвестный В.Г. Белинский»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492896"/>
            <a:ext cx="8229600" cy="4525963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В.Г. Белинский в </a:t>
            </a:r>
            <a:r>
              <a:rPr lang="ru-RU" dirty="0" err="1" smtClean="0">
                <a:latin typeface="Georgia" pitchFamily="18" charset="0"/>
              </a:rPr>
              <a:t>Чембаре</a:t>
            </a:r>
            <a:endParaRPr lang="ru-RU" dirty="0" smtClean="0">
              <a:latin typeface="Georgia" pitchFamily="18" charset="0"/>
            </a:endParaRPr>
          </a:p>
          <a:p>
            <a:r>
              <a:rPr lang="ru-RU" dirty="0" smtClean="0">
                <a:latin typeface="Georgia" pitchFamily="18" charset="0"/>
              </a:rPr>
              <a:t>Московский период в жизни В.Г. Белинского</a:t>
            </a:r>
          </a:p>
          <a:p>
            <a:r>
              <a:rPr lang="ru-RU" dirty="0" smtClean="0">
                <a:latin typeface="Georgia" pitchFamily="18" charset="0"/>
              </a:rPr>
              <a:t>В.Г. Белинский в Петербурге</a:t>
            </a:r>
          </a:p>
          <a:p>
            <a:r>
              <a:rPr lang="ru-RU" dirty="0" smtClean="0">
                <a:latin typeface="Georgia" pitchFamily="18" charset="0"/>
              </a:rPr>
              <a:t>Увековечивание памяти В.Г. Белинского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1052736"/>
            <a:ext cx="1080120" cy="14560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440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706090"/>
          </a:xfrm>
        </p:spPr>
        <p:txBody>
          <a:bodyPr/>
          <a:lstStyle/>
          <a:p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Белинковские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чтения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4525963"/>
          </a:xfrm>
        </p:spPr>
        <p:txBody>
          <a:bodyPr/>
          <a:lstStyle/>
          <a:p>
            <a:pPr lvl="0" algn="just"/>
            <a:r>
              <a:rPr lang="ru-RU" sz="2400" b="1" dirty="0">
                <a:latin typeface="Georgia" pitchFamily="18" charset="0"/>
              </a:rPr>
              <a:t>Путевые заметки «Важные даты жизненного пути Белинского».</a:t>
            </a:r>
            <a:endParaRPr lang="ru-RU" sz="2400" dirty="0">
              <a:latin typeface="Georgia" pitchFamily="18" charset="0"/>
            </a:endParaRPr>
          </a:p>
          <a:p>
            <a:pPr lvl="0" algn="just"/>
            <a:r>
              <a:rPr lang="ru-RU" sz="2400" b="1" dirty="0">
                <a:latin typeface="Georgia" pitchFamily="18" charset="0"/>
              </a:rPr>
              <a:t>«Белинский в кругу друзей и недругов»</a:t>
            </a:r>
            <a:endParaRPr lang="ru-RU" sz="2400" dirty="0">
              <a:latin typeface="Georgia" pitchFamily="18" charset="0"/>
            </a:endParaRPr>
          </a:p>
          <a:p>
            <a:pPr lvl="0" algn="just"/>
            <a:r>
              <a:rPr lang="ru-RU" sz="2400" b="1" dirty="0">
                <a:latin typeface="Georgia" pitchFamily="18" charset="0"/>
              </a:rPr>
              <a:t>«Женщины в жизни Белинского»</a:t>
            </a:r>
            <a:endParaRPr lang="ru-RU" sz="2400" dirty="0">
              <a:latin typeface="Georgia" pitchFamily="18" charset="0"/>
            </a:endParaRPr>
          </a:p>
          <a:p>
            <a:pPr lvl="0" algn="just"/>
            <a:r>
              <a:rPr lang="ru-RU" sz="2400" b="1" dirty="0">
                <a:latin typeface="Georgia" pitchFamily="18" charset="0"/>
              </a:rPr>
              <a:t>Круг чтения Белинского</a:t>
            </a:r>
            <a:endParaRPr lang="ru-RU" sz="2400" dirty="0">
              <a:latin typeface="Georgia" pitchFamily="18" charset="0"/>
            </a:endParaRPr>
          </a:p>
          <a:p>
            <a:pPr lvl="0" algn="just"/>
            <a:r>
              <a:rPr lang="ru-RU" sz="2400" b="1" dirty="0">
                <a:latin typeface="Georgia" pitchFamily="18" charset="0"/>
              </a:rPr>
              <a:t>«Образ Белинского в изобразительном искусстве»</a:t>
            </a:r>
            <a:endParaRPr lang="ru-RU" sz="2400" dirty="0">
              <a:latin typeface="Georgia" pitchFamily="18" charset="0"/>
            </a:endParaRPr>
          </a:p>
          <a:p>
            <a:pPr lvl="0" algn="just"/>
            <a:r>
              <a:rPr lang="ru-RU" sz="2400" b="1" dirty="0">
                <a:latin typeface="Georgia" pitchFamily="18" charset="0"/>
              </a:rPr>
              <a:t>«Белинский и театр»</a:t>
            </a:r>
            <a:endParaRPr lang="ru-RU" sz="2400" dirty="0">
              <a:latin typeface="Georgia" pitchFamily="18" charset="0"/>
            </a:endParaRPr>
          </a:p>
          <a:p>
            <a:pPr lvl="0" algn="just"/>
            <a:r>
              <a:rPr lang="ru-RU" sz="2400" b="1" dirty="0">
                <a:latin typeface="Georgia" pitchFamily="18" charset="0"/>
              </a:rPr>
              <a:t>«Белинский о детском чтении»</a:t>
            </a:r>
            <a:endParaRPr lang="ru-RU" sz="2400" dirty="0">
              <a:latin typeface="Georgia" pitchFamily="18" charset="0"/>
            </a:endParaRPr>
          </a:p>
          <a:p>
            <a:pPr lvl="0" algn="just"/>
            <a:r>
              <a:rPr lang="ru-RU" sz="2400" b="1" dirty="0">
                <a:latin typeface="Georgia" pitchFamily="18" charset="0"/>
              </a:rPr>
              <a:t>«Послесловие, или Несколько слов в защиту Белинского».</a:t>
            </a:r>
            <a:endParaRPr lang="ru-RU" sz="2400" dirty="0">
              <a:latin typeface="Georgia" pitchFamily="18" charset="0"/>
            </a:endParaRPr>
          </a:p>
          <a:p>
            <a:pPr lvl="0" algn="just"/>
            <a:r>
              <a:rPr lang="ru-RU" sz="2400" b="1" dirty="0">
                <a:latin typeface="Georgia" pitchFamily="18" charset="0"/>
              </a:rPr>
              <a:t>«Редкие издания Белинского в фондах библиотек Московского района».</a:t>
            </a:r>
            <a:endParaRPr lang="ru-RU" sz="2400" dirty="0">
              <a:latin typeface="Georgia" pitchFamily="18" charset="0"/>
            </a:endParaRP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47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Тарновская О.М. Белинский о детском чтен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520280" cy="264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Имшенецкая.Г.С. Книги из редкого фон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188641"/>
            <a:ext cx="3199417" cy="264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Соловова Н.А. Послеслов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87694"/>
            <a:ext cx="2479045" cy="264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D:\Библиотека\Белинский 200лет\Литературные чтения\Фото\Белинский и театр. _Мальцева Т.В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1368" y="3165108"/>
            <a:ext cx="2808312" cy="210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D:\Библиотека\Белинский 200лет\Литературные чтения\Фото\Белинский среди друзей и недругов._ Козлова Е.Б.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126" y="3247833"/>
            <a:ext cx="2687283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 descr="D:\Библиотека\Белинский 200лет\Литературные чтения\Фото\Образ Белинского в изобразительном искусстве. _Пономаренко И.Г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233" y="3165108"/>
            <a:ext cx="2843469" cy="213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27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CD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-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ROM 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23528" y="1340768"/>
            <a:ext cx="3207621" cy="3171305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1340768"/>
            <a:ext cx="2575252" cy="3527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491880" y="51571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Международная выставка-ярмарка инновационных образовательных проектов – 2012.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г. Ульяновск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29-30 марта</a:t>
            </a:r>
          </a:p>
        </p:txBody>
      </p:sp>
    </p:spTree>
    <p:extLst>
      <p:ext uri="{BB962C8B-B14F-4D97-AF65-F5344CB8AC3E}">
        <p14:creationId xmlns:p14="http://schemas.microsoft.com/office/powerpoint/2010/main" val="112983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35" y="222932"/>
            <a:ext cx="8782040" cy="61926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1033276"/>
            <a:ext cx="8308706" cy="44637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448" y="1033276"/>
            <a:ext cx="8431530" cy="4572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35" y="258683"/>
            <a:ext cx="8102674" cy="46177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65" y="332656"/>
            <a:ext cx="8400700" cy="391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1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42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42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75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3664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Рекламно-информационная акция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«С Днём рождения, Белинский!»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2016 год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266" name="Picture 2" descr="http://crdb-nn.ru/Foto/Belinskiy/otve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6027" y="1412776"/>
            <a:ext cx="6617973" cy="4963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crdb-nn.ru/Foto/Belinskiy/mysli_ot_belinsk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6027" y="1412776"/>
            <a:ext cx="6528725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crdb-nn.ru/Foto/Belinskiy/kogo_vybra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1402" y="1345840"/>
            <a:ext cx="6617974" cy="4963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:\Фотографии\Акции\Белинский\2016_10 июня. Акция С днём рождения Белинский\кто же кто же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8935" y="1345840"/>
            <a:ext cx="6706539" cy="5030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H:\Фотографии\Акции\Белинский\2016_10 июня. Акция С днём рождения Белинский\Всё наша невнимательность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4094" y="1364298"/>
            <a:ext cx="6880694" cy="5161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58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Рекламно-информационная акция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«Мысль в подарок!»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2019 год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290" name="Picture 2" descr="H:\Фотографии\Акции\Белинский\2019_ 11.06\Акция Белинский Мысль в подарок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812" y="1700808"/>
            <a:ext cx="6336059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H:\Фотографии\Акции\Белинский\2019_ 11.06\Акция Белинский Мысль в подар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812" y="1700808"/>
            <a:ext cx="6336059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:\Фотографии\Акции\Белинский\2019_ 11.06\Акция Белинский опрос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203" y="1700808"/>
            <a:ext cx="6336059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28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Сообщество</a:t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«Нас объединило имя»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13314" name="Picture 2" descr="D:\Библиотека\Белинский\2021\сканы\ВКонтакте сообществ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604931"/>
            <a:ext cx="476175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70206" y="1573085"/>
            <a:ext cx="4321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hlinkClick r:id="rId3"/>
              </a:rPr>
              <a:t>https://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hlinkClick r:id="rId3"/>
              </a:rPr>
              <a:t>vk.com/bibl_belinskogo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0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8229600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Сайт ЦРДБ им. В.Г. Белинского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14338" name="Picture 2" descr="D:\Библиотека\Белинский\2021-06-07_15-25-28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980728"/>
            <a:ext cx="57150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5836621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hlinkClick r:id="rId3"/>
              </a:rPr>
              <a:t>http://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hlinkClick r:id="rId3"/>
              </a:rPr>
              <a:t>crdb-nn.ru/index/s_imenem_belinskogo/0-44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Спасибо за внимание!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2204864"/>
            <a:ext cx="5022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Наш адрес: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г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. Нижний Новгород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Ул. Буревестника,9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Телефон: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8(831) 224 52 94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Сайт: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  <a:hlinkClick r:id="rId2"/>
              </a:rPr>
              <a:t>http://crdb-nn.ru/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96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273</Words>
  <Application>Microsoft Office PowerPoint</Application>
  <PresentationFormat>Экран (4:3)</PresentationFormat>
  <Paragraphs>53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1_Тема Office</vt:lpstr>
      <vt:lpstr>Презентация PowerPoint</vt:lpstr>
      <vt:lpstr>Презентация PowerPoint</vt:lpstr>
      <vt:lpstr>«Нас объединило имя…»</vt:lpstr>
      <vt:lpstr>«Родовое дерево семьи В.Г. Белинского»</vt:lpstr>
      <vt:lpstr>Мемориальный уголок  «Неистовый правдоискатель»</vt:lpstr>
      <vt:lpstr>Опрос «Чьё имя носит библиотека?»</vt:lpstr>
      <vt:lpstr>Книжные выставки</vt:lpstr>
      <vt:lpstr>Библиографические пособия</vt:lpstr>
      <vt:lpstr>Кроссворд</vt:lpstr>
      <vt:lpstr>Радио встречи «Известный и неизвестный В.Г. Белинский»</vt:lpstr>
      <vt:lpstr>Белинковские чтения</vt:lpstr>
      <vt:lpstr>Презентация PowerPoint</vt:lpstr>
      <vt:lpstr>CD-ROM </vt:lpstr>
      <vt:lpstr>Презентация PowerPoint</vt:lpstr>
      <vt:lpstr>Рекламно-информационная акция «С Днём рождения, Белинский!»</vt:lpstr>
      <vt:lpstr>Рекламно-информационная акция «Мысль в подарок!»</vt:lpstr>
      <vt:lpstr>Сообщество «Нас объединило имя»</vt:lpstr>
      <vt:lpstr>Сайт ЦРДБ им. В.Г. Белинского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</dc:creator>
  <cp:lastModifiedBy>Денис Богрянцев</cp:lastModifiedBy>
  <cp:revision>35</cp:revision>
  <dcterms:created xsi:type="dcterms:W3CDTF">2019-11-29T09:25:11Z</dcterms:created>
  <dcterms:modified xsi:type="dcterms:W3CDTF">2023-11-17T13:14:14Z</dcterms:modified>
</cp:coreProperties>
</file>